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7559675" cy="1069181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4413699-68A9-4C3A-818A-823EB9DDECB3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EF99C"/>
    <a:srgbClr val="FEFCA8"/>
    <a:srgbClr val="FEFCBA"/>
    <a:srgbClr val="0066FF"/>
    <a:srgbClr val="FDFA7F"/>
    <a:srgbClr val="33CC33"/>
    <a:srgbClr val="009999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50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900" y="-2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B865C-329B-4BF5-9D77-CC62547FD99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B8A76-C939-4661-902B-A42C4AF21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23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-191265" y="3864078"/>
            <a:ext cx="8060611" cy="1733846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33CC33"/>
            </a:solidFill>
            <a:prstDash val="solid"/>
            <a:miter lim="800000"/>
          </a:ln>
          <a:effectLst>
            <a:softEdge rad="635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テキスト ボックス 2">
            <a:extLst>
              <a:ext uri="{FF2B5EF4-FFF2-40B4-BE49-F238E27FC236}">
                <a16:creationId xmlns:a16="http://schemas.microsoft.com/office/drawing/2014/main" id="{40D4566A-68AE-4FDA-BA5B-7022F4869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548" y="6313907"/>
            <a:ext cx="2698750" cy="66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endParaRPr lang="en-US" altLang="ja-JP" sz="4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r>
              <a:rPr lang="ja-JP" altLang="en-US" sz="24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池田 紅子</a:t>
            </a:r>
            <a:r>
              <a:rPr lang="ja-JP" altLang="en-US" sz="6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先生</a:t>
            </a:r>
            <a:r>
              <a:rPr lang="ja-JP" altLang="ja-JP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　</a:t>
            </a:r>
            <a:r>
              <a:rPr lang="en-US" altLang="ja-JP" sz="10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</a:t>
            </a:r>
          </a:p>
          <a:p>
            <a:pPr defTabSz="914400"/>
            <a:r>
              <a:rPr lang="ja-JP" altLang="en-US" sz="1000" dirty="0"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　</a:t>
            </a:r>
            <a:endParaRPr lang="en-US" altLang="ja-JP" sz="1600" dirty="0">
              <a:solidFill>
                <a:srgbClr val="843C0C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lang="en-US" altLang="ja-JP" sz="1000" dirty="0">
              <a:solidFill>
                <a:srgbClr val="843C0C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lang="en-US" altLang="ja-JP" sz="1050" dirty="0">
              <a:solidFill>
                <a:srgbClr val="843C0C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lang="en-US" altLang="ja-JP" sz="1050" dirty="0">
              <a:solidFill>
                <a:srgbClr val="843C0C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2918" y="5673237"/>
            <a:ext cx="340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2021</a:t>
            </a:r>
          </a:p>
          <a:p>
            <a:pPr defTabSz="914400"/>
            <a:r>
              <a:rPr kumimoji="1" lang="en-US" altLang="ja-JP" sz="48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7</a:t>
            </a:r>
            <a:r>
              <a:rPr kumimoji="1" lang="ja-JP" altLang="en-US" sz="2800" dirty="0">
                <a:solidFill>
                  <a:srgbClr val="01A2D8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　</a:t>
            </a:r>
            <a:endParaRPr kumimoji="1" lang="ja-JP" altLang="en-US" sz="5400" dirty="0">
              <a:solidFill>
                <a:srgbClr val="01A2D8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07073" y="6232905"/>
            <a:ext cx="1115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48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11</a:t>
            </a:r>
            <a:endParaRPr kumimoji="1" lang="ja-JP" altLang="en-US" sz="4800" dirty="0">
              <a:solidFill>
                <a:srgbClr val="33CC33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1668750" y="6470302"/>
            <a:ext cx="346713" cy="350718"/>
          </a:xfrm>
          <a:prstGeom prst="ellipse">
            <a:avLst/>
          </a:prstGeom>
          <a:noFill/>
          <a:ln w="12700" cap="flat" cmpd="sng" algn="ctr">
            <a:solidFill>
              <a:srgbClr val="33CC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47185" y="6478794"/>
            <a:ext cx="29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6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日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76518" y="3940179"/>
            <a:ext cx="683705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/>
            <a:endParaRPr kumimoji="1" lang="ja-JP" altLang="en-US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64290" y="9744287"/>
            <a:ext cx="8024117" cy="1191765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33CC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119301" y="9787963"/>
            <a:ext cx="6798246" cy="58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en-US" sz="2400" dirty="0">
                <a:solidFill>
                  <a:schemeClr val="bg1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お申し込みは、</a:t>
            </a:r>
            <a:r>
              <a:rPr lang="ja-JP" altLang="en-US" sz="3200" dirty="0">
                <a:solidFill>
                  <a:srgbClr val="FFFF00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右記</a:t>
            </a:r>
            <a:r>
              <a:rPr lang="en-US" altLang="ja-JP" sz="3200" dirty="0">
                <a:solidFill>
                  <a:srgbClr val="FFFF00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QR</a:t>
            </a:r>
            <a:r>
              <a:rPr lang="ja-JP" altLang="en-US" sz="3200" dirty="0">
                <a:solidFill>
                  <a:srgbClr val="FFFF00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コード</a:t>
            </a:r>
            <a:r>
              <a:rPr lang="ja-JP" altLang="en-US" sz="2400" dirty="0">
                <a:solidFill>
                  <a:schemeClr val="bg1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から</a:t>
            </a:r>
            <a:endParaRPr lang="en-US" altLang="ja-JP" sz="1400" dirty="0">
              <a:solidFill>
                <a:schemeClr val="bg1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r>
              <a:rPr lang="ja-JP" altLang="en-US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</a:t>
            </a:r>
            <a:endParaRPr lang="en-US" altLang="ja-JP" dirty="0">
              <a:solidFill>
                <a:srgbClr val="843C0C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8198" y="10277969"/>
            <a:ext cx="7121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</a:rPr>
              <a:t>QR</a:t>
            </a:r>
            <a:r>
              <a:rPr kumimoji="1" lang="ja-JP" altLang="en-US" sz="1000" dirty="0">
                <a:solidFill>
                  <a:schemeClr val="bg1"/>
                </a:solidFill>
              </a:rPr>
              <a:t>が読み込めない方は、</a:t>
            </a:r>
            <a:r>
              <a:rPr lang="en-US" altLang="ja-JP" sz="1200" dirty="0">
                <a:solidFill>
                  <a:srgbClr val="FFFF00"/>
                </a:solidFill>
              </a:rPr>
              <a:t>https://jyukuerabi.com/yoyaku</a:t>
            </a:r>
            <a:r>
              <a:rPr lang="ja-JP" altLang="en-US" sz="1200" dirty="0">
                <a:solidFill>
                  <a:srgbClr val="FFFF00"/>
                </a:solidFill>
              </a:rPr>
              <a:t>  </a:t>
            </a:r>
            <a:r>
              <a:rPr lang="ja-JP" altLang="en-US" sz="1000" dirty="0">
                <a:solidFill>
                  <a:schemeClr val="bg1"/>
                </a:solidFill>
              </a:rPr>
              <a:t>の詳細ページからお申し込み下さい。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959270" y="8864896"/>
            <a:ext cx="480212" cy="27372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2262" y="5950684"/>
            <a:ext cx="1758938" cy="124685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1A2D8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 </a:t>
            </a:r>
            <a:endParaRPr kumimoji="1" lang="en-US" altLang="ja-JP" sz="6000" b="1" i="0" u="none" strike="noStrike" kern="0" cap="none" spc="0" normalizeH="0" baseline="0" noProof="0" dirty="0">
              <a:ln>
                <a:noFill/>
              </a:ln>
              <a:solidFill>
                <a:srgbClr val="01A2D8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0" b="0" i="0" u="none" strike="noStrike" kern="0" cap="none" spc="0" normalizeH="0" baseline="0" noProof="0" dirty="0">
              <a:ln>
                <a:noFill/>
              </a:ln>
              <a:solidFill>
                <a:srgbClr val="01A2D8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09375" y="9199983"/>
            <a:ext cx="1473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/>
            <a:r>
              <a:rPr kumimoji="1" lang="en-US" altLang="ja-JP" sz="14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076-461-8517</a:t>
            </a:r>
            <a:endParaRPr kumimoji="1" lang="en-US" altLang="ja-JP" sz="8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algn="dist" defTabSz="914400"/>
            <a:r>
              <a:rPr kumimoji="1" lang="en-US" altLang="ja-JP" sz="8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https://jyukuerabi.com</a:t>
            </a:r>
          </a:p>
        </p:txBody>
      </p:sp>
      <p:pic>
        <p:nvPicPr>
          <p:cNvPr id="66" name="図 6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2880" r="-326" b="-1"/>
          <a:stretch/>
        </p:blipFill>
        <p:spPr>
          <a:xfrm>
            <a:off x="3962769" y="9177807"/>
            <a:ext cx="1341450" cy="439606"/>
          </a:xfrm>
          <a:prstGeom prst="rect">
            <a:avLst/>
          </a:prstGeom>
          <a:effectLst/>
        </p:spPr>
      </p:pic>
      <p:sp>
        <p:nvSpPr>
          <p:cNvPr id="67" name="テキスト ボックス 66"/>
          <p:cNvSpPr txBox="1"/>
          <p:nvPr/>
        </p:nvSpPr>
        <p:spPr>
          <a:xfrm>
            <a:off x="3892465" y="8835085"/>
            <a:ext cx="1625936" cy="277666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お問い合わせ</a:t>
            </a:r>
            <a:r>
              <a:rPr kumimoji="1" lang="en-US" altLang="ja-JP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(</a:t>
            </a:r>
            <a:r>
              <a:rPr kumimoji="1" lang="ja-JP" altLang="en-US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主催</a:t>
            </a:r>
            <a:r>
              <a:rPr kumimoji="1" lang="en-US" altLang="ja-JP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)</a:t>
            </a:r>
            <a:endParaRPr kumimoji="1" lang="ja-JP" altLang="en-US" sz="1200" dirty="0">
              <a:solidFill>
                <a:prstClr val="white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22262" y="5950684"/>
            <a:ext cx="1717374" cy="124685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1A2D8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 </a:t>
            </a:r>
            <a:endParaRPr kumimoji="1" lang="en-US" altLang="ja-JP" sz="6000" b="1" i="0" u="none" strike="noStrike" kern="0" cap="none" spc="0" normalizeH="0" baseline="0" noProof="0" dirty="0">
              <a:ln>
                <a:noFill/>
              </a:ln>
              <a:solidFill>
                <a:srgbClr val="01A2D8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0" b="0" i="0" u="none" strike="noStrike" kern="0" cap="none" spc="0" normalizeH="0" baseline="0" noProof="0" dirty="0">
              <a:ln>
                <a:noFill/>
              </a:ln>
              <a:solidFill>
                <a:srgbClr val="01A2D8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 flipH="1">
            <a:off x="640235" y="6129701"/>
            <a:ext cx="290858" cy="716373"/>
          </a:xfrm>
          <a:prstGeom prst="line">
            <a:avLst/>
          </a:prstGeom>
          <a:noFill/>
          <a:ln w="28575" cap="flat" cmpd="sng" algn="ctr">
            <a:solidFill>
              <a:srgbClr val="33CC33"/>
            </a:solidFill>
            <a:prstDash val="solid"/>
            <a:miter lim="800000"/>
          </a:ln>
          <a:effectLst/>
        </p:spPr>
      </p:cxnSp>
      <p:sp>
        <p:nvSpPr>
          <p:cNvPr id="77" name="テキスト ボックス 76"/>
          <p:cNvSpPr txBox="1"/>
          <p:nvPr/>
        </p:nvSpPr>
        <p:spPr>
          <a:xfrm>
            <a:off x="3890320" y="5814522"/>
            <a:ext cx="698474" cy="276999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講　師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197304" y="8510325"/>
            <a:ext cx="3592450" cy="124685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58A49ED-57FE-40BF-B9D3-DD3F377AD0F2}"/>
              </a:ext>
            </a:extLst>
          </p:cNvPr>
          <p:cNvSpPr/>
          <p:nvPr/>
        </p:nvSpPr>
        <p:spPr>
          <a:xfrm>
            <a:off x="3913463" y="129096"/>
            <a:ext cx="3500473" cy="178442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26272" y="283607"/>
            <a:ext cx="365887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「逆</a:t>
            </a:r>
            <a:r>
              <a:rPr kumimoji="1" lang="en-US" altLang="ja-JP" sz="11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!?</a:t>
            </a:r>
            <a:r>
              <a:rPr kumimoji="1" lang="ja-JP" altLang="en-US" sz="11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シャボン玉」など水の実験を通じて、</a:t>
            </a:r>
            <a:endParaRPr kumimoji="1" lang="en-US" altLang="ja-JP" sz="1100" dirty="0">
              <a:solidFill>
                <a:srgbClr val="33CC33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endParaRPr kumimoji="1" lang="en-US" altLang="ja-JP" sz="300" dirty="0">
              <a:solidFill>
                <a:srgbClr val="33CC33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r>
              <a:rPr kumimoji="1" lang="ja-JP" altLang="en-US" sz="1100" dirty="0">
                <a:solidFill>
                  <a:srgbClr val="33CC33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自由研究にも応用できる力も身に着けます！</a:t>
            </a:r>
            <a:endParaRPr kumimoji="1" lang="en-US" altLang="ja-JP" sz="300" dirty="0">
              <a:solidFill>
                <a:srgbClr val="33CC33"/>
              </a:solidFill>
            </a:endParaRPr>
          </a:p>
          <a:p>
            <a:endParaRPr kumimoji="1" lang="en-US" altLang="ja-JP" sz="700" dirty="0"/>
          </a:p>
          <a:p>
            <a:r>
              <a:rPr kumimoji="1" lang="en-US" altLang="ja-JP" sz="800" dirty="0">
                <a:latin typeface="+mn-ea"/>
              </a:rPr>
              <a:t>&lt;</a:t>
            </a:r>
            <a:r>
              <a:rPr kumimoji="1" lang="ja-JP" altLang="en-US" sz="800" dirty="0">
                <a:latin typeface="+mn-ea"/>
              </a:rPr>
              <a:t>こんな方におすすめ</a:t>
            </a:r>
            <a:r>
              <a:rPr kumimoji="1" lang="en-US" altLang="ja-JP" sz="800" dirty="0">
                <a:latin typeface="+mn-ea"/>
              </a:rPr>
              <a:t>&gt;</a:t>
            </a:r>
          </a:p>
          <a:p>
            <a:endParaRPr kumimoji="1" lang="en-US" altLang="ja-JP" sz="4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・夏休み、外出は難しいけれど何か体験させてあげたい。</a:t>
            </a:r>
            <a:endParaRPr lang="en-US" altLang="ja-JP" sz="900" dirty="0">
              <a:latin typeface="+mn-ea"/>
            </a:endParaRPr>
          </a:p>
          <a:p>
            <a:endParaRPr lang="en-US" altLang="ja-JP" sz="3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</a:t>
            </a:r>
            <a:r>
              <a:rPr lang="ja-JP" altLang="en-US" sz="900" dirty="0" err="1">
                <a:latin typeface="+mn-ea"/>
              </a:rPr>
              <a:t>ど</a:t>
            </a:r>
            <a:r>
              <a:rPr lang="ja-JP" altLang="en-US" sz="900" dirty="0">
                <a:latin typeface="+mn-ea"/>
              </a:rPr>
              <a:t>うせなら、自由研究のネタとして活用したい。</a:t>
            </a:r>
            <a:endParaRPr lang="en-US" altLang="ja-JP" sz="900" dirty="0">
              <a:latin typeface="+mn-ea"/>
            </a:endParaRPr>
          </a:p>
          <a:p>
            <a:endParaRPr lang="en-US" altLang="ja-JP" sz="3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・自由研究、困っています！</a:t>
            </a:r>
            <a:r>
              <a:rPr lang="en-US" altLang="ja-JP" sz="900" dirty="0">
                <a:latin typeface="+mn-ea"/>
              </a:rPr>
              <a:t>(</a:t>
            </a:r>
            <a:r>
              <a:rPr lang="ja-JP" altLang="en-US" sz="900" dirty="0">
                <a:latin typeface="+mn-ea"/>
              </a:rPr>
              <a:t>テーマの決め方、親の関わり等</a:t>
            </a:r>
            <a:r>
              <a:rPr lang="en-US" altLang="ja-JP" sz="900" dirty="0">
                <a:latin typeface="+mn-ea"/>
              </a:rPr>
              <a:t>)</a:t>
            </a:r>
          </a:p>
          <a:p>
            <a:endParaRPr lang="en-US" altLang="ja-JP" sz="3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・賞をとる人の共通点はあるのかプロにこっそり聞きたい。</a:t>
            </a:r>
            <a:endParaRPr lang="en-US" altLang="ja-JP" sz="900" dirty="0"/>
          </a:p>
          <a:p>
            <a:endParaRPr lang="en-US" altLang="ja-JP" sz="900" dirty="0"/>
          </a:p>
          <a:p>
            <a:endParaRPr lang="en-US" altLang="ja-JP" sz="900" dirty="0"/>
          </a:p>
          <a:p>
            <a:endParaRPr lang="en-US" altLang="ja-JP" sz="300" dirty="0"/>
          </a:p>
          <a:p>
            <a:endParaRPr lang="ja-JP" altLang="ja-JP" sz="9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52AE696-0C3C-4B79-80E3-5E6208AA726C}"/>
              </a:ext>
            </a:extLst>
          </p:cNvPr>
          <p:cNvSpPr txBox="1"/>
          <p:nvPr/>
        </p:nvSpPr>
        <p:spPr>
          <a:xfrm>
            <a:off x="255021" y="8718923"/>
            <a:ext cx="34038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・今回の講座は、</a:t>
            </a:r>
            <a:r>
              <a:rPr kumimoji="1" lang="ja-JP" altLang="en-US" sz="900" dirty="0">
                <a:solidFill>
                  <a:srgbClr val="FF0000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講師とオンラインでつなぎ開催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するものです。</a:t>
            </a:r>
            <a:br>
              <a:rPr kumimoji="1" lang="en-US" altLang="ja-JP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</a:br>
            <a:endParaRPr kumimoji="1" lang="en-US" altLang="ja-JP" sz="3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kumimoji="1" lang="en-US" altLang="ja-JP" sz="5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lvl="0" defTabSz="914400">
              <a:defRPr/>
            </a:pP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・</a:t>
            </a:r>
            <a:r>
              <a:rPr kumimoji="1" lang="ja-JP" altLang="en-US" sz="900" dirty="0">
                <a:solidFill>
                  <a:srgbClr val="FF0000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小学２年生～４年生のお子さんとその保護者を中心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にした講演ですが、お子さんの年齢に制限はありません。</a:t>
            </a:r>
            <a:endParaRPr kumimoji="1" lang="en-US" altLang="ja-JP" sz="9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kumimoji="1" lang="en-US" altLang="ja-JP" sz="5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・事前に</a:t>
            </a:r>
            <a:r>
              <a:rPr kumimoji="1" lang="en-US" altLang="ja-JP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Zoom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アプリのダウンロード</a:t>
            </a:r>
            <a:r>
              <a:rPr kumimoji="1" lang="en-US" altLang="ja-JP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(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無料</a:t>
            </a:r>
            <a:r>
              <a:rPr kumimoji="1" lang="en-US" altLang="ja-JP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)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が必要です。</a:t>
            </a:r>
            <a:endParaRPr kumimoji="1" lang="en-US" altLang="ja-JP" sz="900" dirty="0">
              <a:solidFill>
                <a:prstClr val="black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defTabSz="914400"/>
            <a:endParaRPr kumimoji="1" lang="en-US" altLang="ja-JP" sz="900" dirty="0">
              <a:solidFill>
                <a:srgbClr val="FF0000"/>
              </a:solidFill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1CF6602-F4DE-49D4-8B44-DD5112C5197C}"/>
              </a:ext>
            </a:extLst>
          </p:cNvPr>
          <p:cNvSpPr txBox="1"/>
          <p:nvPr/>
        </p:nvSpPr>
        <p:spPr>
          <a:xfrm>
            <a:off x="2017703" y="6477098"/>
            <a:ext cx="175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13:00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15:00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12B8BF2-8AC4-400B-AA34-065A9AC95EB8}"/>
              </a:ext>
            </a:extLst>
          </p:cNvPr>
          <p:cNvSpPr/>
          <p:nvPr/>
        </p:nvSpPr>
        <p:spPr>
          <a:xfrm>
            <a:off x="1067705" y="7127112"/>
            <a:ext cx="238818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Zoom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オンライン講座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(</a:t>
            </a:r>
            <a:r>
              <a:rPr kumimoji="1" lang="en-US" altLang="ja-JP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U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RL</a:t>
            </a:r>
            <a:r>
              <a:rPr kumimoji="1" lang="ja-JP" altLang="en-US" sz="900" dirty="0">
                <a:solidFill>
                  <a:prstClr val="black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は申込者へ直接ご連絡します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無料　　　　　　　　　　　　　　　　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3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０名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（お申込み先着順）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  </a:t>
            </a:r>
            <a:endParaRPr kumimoji="1" lang="en-US" altLang="ja-JP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柔ゴシック等幅 Medium" panose="020B0409020203020207" pitchFamily="49" charset="-128"/>
              <a:ea typeface="源柔ゴシック等幅 Medium" panose="020B0409020203020207" pitchFamily="49" charset="-128"/>
              <a:cs typeface="源柔ゴシック等幅 Medium" panose="020B0409020203020207" pitchFamily="49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1F8CD86-7DC1-4711-9ED3-43A49E18DE0D}"/>
              </a:ext>
            </a:extLst>
          </p:cNvPr>
          <p:cNvSpPr txBox="1"/>
          <p:nvPr/>
        </p:nvSpPr>
        <p:spPr>
          <a:xfrm>
            <a:off x="305865" y="7170648"/>
            <a:ext cx="698474" cy="276999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</a:t>
            </a:r>
            <a:r>
              <a:rPr kumimoji="1" lang="ja-JP" altLang="en-US" sz="1200" dirty="0">
                <a:solidFill>
                  <a:prstClr val="white"/>
                </a:solidFill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形　式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源柔ゴシックP Light" panose="020B0103020203020207" pitchFamily="50" charset="-128"/>
              <a:ea typeface="源柔ゴシックP Light" panose="020B0103020203020207" pitchFamily="50" charset="-128"/>
              <a:cs typeface="源柔ゴシックP Light" panose="020B0103020203020207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1474D29-C7DB-4CD1-89DD-512101D18BFA}"/>
              </a:ext>
            </a:extLst>
          </p:cNvPr>
          <p:cNvSpPr txBox="1"/>
          <p:nvPr/>
        </p:nvSpPr>
        <p:spPr>
          <a:xfrm>
            <a:off x="312589" y="7676106"/>
            <a:ext cx="698474" cy="276999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参加費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4CB42A3-6D1D-4F3F-8CC2-2D2F4529789D}"/>
              </a:ext>
            </a:extLst>
          </p:cNvPr>
          <p:cNvSpPr txBox="1"/>
          <p:nvPr/>
        </p:nvSpPr>
        <p:spPr>
          <a:xfrm>
            <a:off x="312589" y="8154970"/>
            <a:ext cx="698474" cy="276999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 定　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874BCB-A1FD-4AA7-B8DB-69A830EA75F3}"/>
              </a:ext>
            </a:extLst>
          </p:cNvPr>
          <p:cNvSpPr txBox="1"/>
          <p:nvPr/>
        </p:nvSpPr>
        <p:spPr>
          <a:xfrm>
            <a:off x="3877827" y="7198610"/>
            <a:ext cx="330828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富山県氷見市生まれ。徳島大学工学部卒。</a:t>
            </a:r>
            <a:endParaRPr lang="en-US" altLang="ja-JP" sz="900" dirty="0">
              <a:latin typeface="+mn-ea"/>
            </a:endParaRPr>
          </a:p>
          <a:p>
            <a:endParaRPr lang="ja-JP" altLang="en-US" sz="4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徳島県の大手ソフトウェア会社での勤務を経て、</a:t>
            </a:r>
            <a:r>
              <a:rPr lang="en-US" altLang="ja-JP" sz="900" dirty="0">
                <a:latin typeface="+mn-ea"/>
              </a:rPr>
              <a:t>2004</a:t>
            </a:r>
            <a:r>
              <a:rPr lang="ja-JP" altLang="en-US" sz="900" dirty="0">
                <a:latin typeface="+mn-ea"/>
              </a:rPr>
              <a:t>年に地元氷見に</a:t>
            </a:r>
            <a:r>
              <a:rPr lang="en-US" altLang="ja-JP" sz="900" dirty="0">
                <a:latin typeface="+mn-ea"/>
              </a:rPr>
              <a:t>U</a:t>
            </a:r>
            <a:r>
              <a:rPr lang="ja-JP" altLang="en-US" sz="900" dirty="0">
                <a:latin typeface="+mn-ea"/>
              </a:rPr>
              <a:t>ターン。富山県立大学バイオシステムセンターでの実験助手や、県内３つの高校で化学や情報の講師を務める。</a:t>
            </a: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退職後、「富山に根を張って、理科好きな子どもを増やしたい」という想いでデザインオフィスデスティンを開業。</a:t>
            </a: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現在は、能越ケーブルテレビで毎月放送中の</a:t>
            </a:r>
            <a:r>
              <a:rPr lang="en-US" altLang="ja-JP" sz="900" dirty="0">
                <a:latin typeface="+mn-ea"/>
              </a:rPr>
              <a:t>『</a:t>
            </a:r>
            <a:r>
              <a:rPr lang="ja-JP" altLang="en-US" sz="900" dirty="0" err="1">
                <a:latin typeface="+mn-ea"/>
              </a:rPr>
              <a:t>もみこ</a:t>
            </a:r>
            <a:r>
              <a:rPr lang="ja-JP" altLang="en-US" sz="900" dirty="0">
                <a:latin typeface="+mn-ea"/>
              </a:rPr>
              <a:t>先生のおもしろ実験室</a:t>
            </a:r>
            <a:r>
              <a:rPr lang="en-US" altLang="ja-JP" sz="900" dirty="0">
                <a:latin typeface="+mn-ea"/>
              </a:rPr>
              <a:t>』</a:t>
            </a:r>
            <a:r>
              <a:rPr lang="ja-JP" altLang="en-US" sz="900" dirty="0">
                <a:latin typeface="+mn-ea"/>
              </a:rPr>
              <a:t>を始め、小学校や公共施設でのサイエンスショー講師を務めるなど、多方面で活躍している。</a:t>
            </a:r>
            <a:endParaRPr lang="en-US" altLang="ja-JP" sz="900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A505A0-4088-41BE-8A5A-F5BBA8D79501}"/>
              </a:ext>
            </a:extLst>
          </p:cNvPr>
          <p:cNvSpPr txBox="1"/>
          <p:nvPr/>
        </p:nvSpPr>
        <p:spPr>
          <a:xfrm>
            <a:off x="3872632" y="6848275"/>
            <a:ext cx="229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サイエンス・プロデューサー</a:t>
            </a:r>
            <a:endParaRPr kumimoji="1" lang="en-US" altLang="ja-JP" sz="1200" dirty="0"/>
          </a:p>
          <a:p>
            <a:endParaRPr kumimoji="1" lang="ja-JP" altLang="en-US" sz="1200" dirty="0"/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C1163DE0-087F-4657-A364-89702FB307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1" t="9353" r="9746"/>
          <a:stretch/>
        </p:blipFill>
        <p:spPr>
          <a:xfrm>
            <a:off x="6037757" y="5798372"/>
            <a:ext cx="1040528" cy="1247887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5EAAB8F-51E4-48CB-A7F4-74DABBAF7CBA}"/>
              </a:ext>
            </a:extLst>
          </p:cNvPr>
          <p:cNvSpPr txBox="1"/>
          <p:nvPr/>
        </p:nvSpPr>
        <p:spPr>
          <a:xfrm>
            <a:off x="3826911" y="6190925"/>
            <a:ext cx="19635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源柔ゴシックP Light" panose="020B0103020203020207" pitchFamily="50" charset="-128"/>
                <a:ea typeface="源柔ゴシックP Light" panose="020B0103020203020207" pitchFamily="50" charset="-128"/>
                <a:cs typeface="源柔ゴシックP Light" panose="020B0103020203020207" pitchFamily="50" charset="-128"/>
              </a:rPr>
              <a:t>　いけだ    　もみこ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D2C73D8-E3E4-49AC-B58F-A0E1FEC494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" t="7312" r="6016" b="6456"/>
          <a:stretch/>
        </p:blipFill>
        <p:spPr>
          <a:xfrm>
            <a:off x="6317626" y="9809685"/>
            <a:ext cx="750148" cy="743567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DDCF330-3D11-4789-80FD-3D3DC6B5821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25352" y="-322496"/>
            <a:ext cx="7378769" cy="553407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663FD2-D145-4BA9-90E7-729A1B5E7F09}"/>
              </a:ext>
            </a:extLst>
          </p:cNvPr>
          <p:cNvSpPr txBox="1"/>
          <p:nvPr/>
        </p:nvSpPr>
        <p:spPr>
          <a:xfrm>
            <a:off x="803872" y="4066387"/>
            <a:ext cx="726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>
                <a:solidFill>
                  <a:schemeClr val="bg1"/>
                </a:solidFill>
                <a:ea typeface="源柔ゴシック等幅 Medium" panose="020B0409020203020207"/>
              </a:rPr>
              <a:t>小学生</a:t>
            </a:r>
            <a:r>
              <a:rPr kumimoji="1" lang="ja-JP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源柔ゴシック等幅 Medium" panose="020B0409020203020207"/>
              </a:rPr>
              <a:t>オンライン科学教室</a:t>
            </a:r>
            <a:endParaRPr kumimoji="1" lang="en-US" altLang="ja-JP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源柔ゴシック等幅 Medium" panose="020B0409020203020207"/>
            </a:endParaRPr>
          </a:p>
          <a:p>
            <a:r>
              <a:rPr kumimoji="1" lang="ja-JP" altLang="en-US" sz="3600" dirty="0"/>
              <a:t>　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EB8539B-1170-4D5A-8468-9CD3D6F5411E}"/>
              </a:ext>
            </a:extLst>
          </p:cNvPr>
          <p:cNvSpPr txBox="1"/>
          <p:nvPr/>
        </p:nvSpPr>
        <p:spPr>
          <a:xfrm>
            <a:off x="1215615" y="4692129"/>
            <a:ext cx="6088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b="1" dirty="0">
                <a:solidFill>
                  <a:srgbClr val="FFFF00"/>
                </a:solidFill>
                <a:ea typeface="源柔ゴシック等幅 Medium" panose="020B0409020203020207"/>
              </a:rPr>
              <a:t> </a:t>
            </a:r>
            <a:r>
              <a:rPr kumimoji="1" lang="ja-JP" altLang="en-US" sz="3600" b="1" dirty="0">
                <a:solidFill>
                  <a:schemeClr val="bg1"/>
                </a:solidFill>
                <a:ea typeface="源柔ゴシック等幅 Medium" panose="020B0409020203020207"/>
              </a:rPr>
              <a:t>を</a:t>
            </a:r>
            <a:r>
              <a:rPr kumimoji="1" lang="ja-JP" altLang="en-US" sz="4800" b="1" dirty="0">
                <a:solidFill>
                  <a:schemeClr val="bg1"/>
                </a:solidFill>
                <a:ea typeface="源柔ゴシック等幅 Medium" panose="020B0409020203020207"/>
              </a:rPr>
              <a:t>使った実験</a:t>
            </a:r>
            <a:r>
              <a:rPr kumimoji="1" lang="ja-JP" altLang="en-US" sz="1200" b="1" dirty="0">
                <a:solidFill>
                  <a:schemeClr val="bg1"/>
                </a:solidFill>
                <a:ea typeface="源柔ゴシック等幅 Medium" panose="020B0409020203020207"/>
              </a:rPr>
              <a:t> </a:t>
            </a:r>
            <a:r>
              <a:rPr kumimoji="1" lang="ja-JP" altLang="en-US" sz="3600" b="1" dirty="0">
                <a:solidFill>
                  <a:schemeClr val="bg1"/>
                </a:solidFill>
                <a:ea typeface="源柔ゴシック等幅 Medium" panose="020B0409020203020207"/>
              </a:rPr>
              <a:t>をしよう！</a:t>
            </a:r>
            <a:endParaRPr kumimoji="1" lang="ja-JP" altLang="en-US" sz="4800" b="1" dirty="0">
              <a:solidFill>
                <a:schemeClr val="bg1"/>
              </a:solidFill>
              <a:ea typeface="源柔ゴシック等幅 Medium" panose="020B0409020203020207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DA11E40-186E-43AB-ACAF-D2D79F450545}"/>
              </a:ext>
            </a:extLst>
          </p:cNvPr>
          <p:cNvSpPr txBox="1"/>
          <p:nvPr/>
        </p:nvSpPr>
        <p:spPr>
          <a:xfrm>
            <a:off x="130886" y="4371192"/>
            <a:ext cx="1138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源柔ゴシック等幅 Medium" panose="020B0409020203020207"/>
              </a:rPr>
              <a:t>水</a:t>
            </a:r>
          </a:p>
        </p:txBody>
      </p:sp>
    </p:spTree>
    <p:extLst>
      <p:ext uri="{BB962C8B-B14F-4D97-AF65-F5344CB8AC3E}">
        <p14:creationId xmlns:p14="http://schemas.microsoft.com/office/powerpoint/2010/main" val="58736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5992</TotalTime>
  <Words>392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源柔ゴシックP Light</vt:lpstr>
      <vt:lpstr>源柔ゴシック等幅 Medium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早水由樹</dc:creator>
  <cp:lastModifiedBy>早水由樹</cp:lastModifiedBy>
  <cp:revision>196</cp:revision>
  <cp:lastPrinted>2021-04-20T04:03:22Z</cp:lastPrinted>
  <dcterms:created xsi:type="dcterms:W3CDTF">2017-07-31T10:46:25Z</dcterms:created>
  <dcterms:modified xsi:type="dcterms:W3CDTF">2021-07-01T05:14:16Z</dcterms:modified>
</cp:coreProperties>
</file>